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78" r:id="rId2"/>
    <p:sldId id="379" r:id="rId3"/>
    <p:sldId id="370" r:id="rId4"/>
    <p:sldId id="391" r:id="rId5"/>
    <p:sldId id="383" r:id="rId6"/>
    <p:sldId id="384" r:id="rId7"/>
    <p:sldId id="372" r:id="rId8"/>
    <p:sldId id="387" r:id="rId9"/>
    <p:sldId id="389" r:id="rId10"/>
    <p:sldId id="388" r:id="rId11"/>
    <p:sldId id="374" r:id="rId12"/>
    <p:sldId id="385" r:id="rId13"/>
    <p:sldId id="390" r:id="rId14"/>
    <p:sldId id="382" r:id="rId15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  <p:embeddedFont>
      <p:font typeface="Aharoni" pitchFamily="2" charset="-79"/>
      <p:bold r:id="rId18"/>
    </p:embeddedFont>
    <p:embeddedFont>
      <p:font typeface="한컴바탕" pitchFamily="18" charset="2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FB7CF"/>
    <a:srgbClr val="E385AD"/>
    <a:srgbClr val="D13578"/>
    <a:srgbClr val="595959"/>
    <a:srgbClr val="FF6766"/>
    <a:srgbClr val="FAC6C8"/>
    <a:srgbClr val="F48E93"/>
    <a:srgbClr val="333F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-667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61311" y="2068589"/>
            <a:ext cx="1988934" cy="2399587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268459" y="2875389"/>
            <a:ext cx="69847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dirty="0" smtClean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임산부 </a:t>
            </a:r>
            <a:r>
              <a:rPr lang="ko-KR" altLang="en-US" sz="4400" i="1" dirty="0" err="1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배려석</a:t>
            </a:r>
            <a:r>
              <a:rPr lang="ko-KR" altLang="en-US" sz="4400" i="1" dirty="0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4400" i="1" dirty="0" err="1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알리미</a:t>
            </a:r>
            <a:endParaRPr lang="en-US" altLang="ko-KR" sz="1200" dirty="0" smtClean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캡스톤</a:t>
            </a:r>
            <a:r>
              <a:rPr lang="ko-KR" altLang="en-US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디자인 </a:t>
            </a:r>
            <a:r>
              <a:rPr lang="en-US" altLang="ko-KR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조 </a:t>
            </a:r>
            <a:r>
              <a:rPr lang="en-US" altLang="ko-KR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(2</a:t>
            </a:r>
            <a:r>
              <a:rPr lang="en-US" altLang="ko-KR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0133320 </a:t>
            </a:r>
            <a:r>
              <a:rPr lang="ko-KR" altLang="en-US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이준석</a:t>
            </a:r>
            <a:r>
              <a:rPr lang="en-US" altLang="ko-KR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20143222 </a:t>
            </a:r>
            <a:r>
              <a:rPr lang="ko-KR" altLang="en-US" sz="12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한승규</a:t>
            </a:r>
            <a:r>
              <a:rPr lang="en-US" altLang="ko-KR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20163291 </a:t>
            </a:r>
            <a:r>
              <a:rPr lang="ko-KR" altLang="en-US" sz="12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백소현</a:t>
            </a:r>
            <a:r>
              <a:rPr lang="en-US" altLang="ko-KR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20163322 </a:t>
            </a:r>
            <a:r>
              <a:rPr lang="ko-KR" altLang="en-US" sz="12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조주은</a:t>
            </a:r>
            <a:r>
              <a:rPr lang="en-US" altLang="ko-KR" sz="12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0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설계 및 구현</a:t>
            </a:r>
            <a:endParaRPr lang="en-US" altLang="ko-KR" sz="4400" i="1" u="dbl" dirty="0" smtClean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란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6970" l="2326" r="95349">
                        <a14:foregroundMark x1="42636" y1="77273" x2="42636" y2="77273"/>
                        <a14:foregroundMark x1="75194" y1="84091" x2="75194" y2="84091"/>
                        <a14:foregroundMark x1="65891" y1="81061" x2="65891" y2="81061"/>
                        <a14:foregroundMark x1="59690" y1="81061" x2="59690" y2="81061"/>
                        <a14:foregroundMark x1="51163" y1="82576" x2="51163" y2="82576"/>
                        <a14:foregroundMark x1="34109" y1="81061" x2="34109" y2="81061"/>
                        <a14:foregroundMark x1="27907" y1="81061" x2="27907" y2="81061"/>
                        <a14:foregroundMark x1="23256" y1="81061" x2="23256" y2="81061"/>
                        <a14:foregroundMark x1="10853" y1="81061" x2="10853" y2="81061"/>
                        <a14:foregroundMark x1="79070" y1="78788" x2="79070" y2="78788"/>
                        <a14:foregroundMark x1="69767" y1="81061" x2="69767" y2="81061"/>
                        <a14:foregroundMark x1="86047" y1="76515" x2="86047" y2="76515"/>
                        <a14:foregroundMark x1="86822" y1="83333" x2="86822" y2="83333"/>
                        <a14:backgroundMark x1="13178" y1="78788" x2="13178" y2="78788"/>
                        <a14:backgroundMark x1="68992" y1="82576" x2="68992" y2="82576"/>
                        <a14:backgroundMark x1="76744" y1="84848" x2="76744" y2="84848"/>
                        <a14:backgroundMark x1="81395" y1="79545" x2="81395" y2="79545"/>
                        <a14:backgroundMark x1="86822" y1="75000" x2="86822" y2="75000"/>
                        <a14:backgroundMark x1="85271" y1="76515" x2="85271" y2="76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40" y="206020"/>
            <a:ext cx="1547960" cy="158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5" y="1341620"/>
            <a:ext cx="3393280" cy="452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303" y="2200129"/>
            <a:ext cx="2229485" cy="422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로 구부러진 화살표 7"/>
          <p:cNvSpPr/>
          <p:nvPr/>
        </p:nvSpPr>
        <p:spPr>
          <a:xfrm rot="18765966">
            <a:off x="1899921" y="2492124"/>
            <a:ext cx="1391920" cy="822960"/>
          </a:xfrm>
          <a:prstGeom prst="curvedDownArrow">
            <a:avLst/>
          </a:prstGeom>
          <a:solidFill>
            <a:srgbClr val="FF6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왼쪽/오른쪽 화살표 8"/>
          <p:cNvSpPr/>
          <p:nvPr/>
        </p:nvSpPr>
        <p:spPr>
          <a:xfrm>
            <a:off x="7305040" y="4622800"/>
            <a:ext cx="1737360" cy="508000"/>
          </a:xfrm>
          <a:prstGeom prst="leftRightArrow">
            <a:avLst/>
          </a:prstGeom>
          <a:solidFill>
            <a:srgbClr val="FF6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8" b="89969" l="6250" r="94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7" r="6103" b="25025"/>
          <a:stretch/>
        </p:blipFill>
        <p:spPr bwMode="auto">
          <a:xfrm>
            <a:off x="441925" y="3770002"/>
            <a:ext cx="3602060" cy="221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93" y="3215780"/>
            <a:ext cx="1560854" cy="140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3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모니터, 전자기기, 앉아있는, 검은색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99A474C-39A2-43BE-8739-A58FDDBBA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r="25612"/>
          <a:stretch/>
        </p:blipFill>
        <p:spPr>
          <a:xfrm>
            <a:off x="8653944" y="378548"/>
            <a:ext cx="3096344" cy="63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직사각형 31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설계 및 구현</a:t>
            </a:r>
            <a:endParaRPr lang="en-US" altLang="ko-KR" sz="4400" b="1" i="1" u="dbl" dirty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＇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알리미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＇</a:t>
            </a:r>
            <a:r>
              <a:rPr lang="ko-KR" altLang="en-US" sz="1600" dirty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를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어떻게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20" y="2777754"/>
            <a:ext cx="2629941" cy="26299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8818" t="20119" r="4331" b="15396"/>
          <a:stretch/>
        </p:blipFill>
        <p:spPr>
          <a:xfrm>
            <a:off x="4183190" y="2699000"/>
            <a:ext cx="2751827" cy="27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/>
          <p:cNvSpPr/>
          <p:nvPr/>
        </p:nvSpPr>
        <p:spPr>
          <a:xfrm rot="16200000">
            <a:off x="5008940" y="1527010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1489" y="1021628"/>
            <a:ext cx="3943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비콘의</a:t>
            </a:r>
            <a:r>
              <a:rPr lang="ko-KR" alt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문제점 해결</a:t>
            </a:r>
          </a:p>
          <a:p>
            <a:pPr algn="ctr"/>
            <a:r>
              <a:rPr lang="ko-KR" altLang="en-US" sz="1600" dirty="0" err="1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비콘을</a:t>
            </a:r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잃어버릴 가능성이 있고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사용 후 반납을 하지 않았을 경우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다음 임산부가 사용할 수 없다</a:t>
            </a:r>
            <a:r>
              <a:rPr lang="en-US" altLang="ko-KR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.</a:t>
            </a:r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</p:txBody>
      </p:sp>
      <p:sp>
        <p:nvSpPr>
          <p:cNvPr id="7" name="육각형 6"/>
          <p:cNvSpPr/>
          <p:nvPr/>
        </p:nvSpPr>
        <p:spPr>
          <a:xfrm rot="16200000">
            <a:off x="6138712" y="3443232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3883931" y="3462286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3542" y="4413504"/>
            <a:ext cx="3194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비용 절감</a:t>
            </a:r>
            <a:endParaRPr lang="en-US" altLang="ko-KR" sz="3200" dirty="0" smtClean="0">
              <a:solidFill>
                <a:prstClr val="black">
                  <a:lumMod val="65000"/>
                  <a:lumOff val="35000"/>
                </a:prst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상대적으로 저렴한 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err="1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라즈베리파이를</a:t>
            </a:r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이용함으로써 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비용이 절감된다</a:t>
            </a:r>
            <a:r>
              <a:rPr lang="en-US" altLang="ko-KR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차별성</a:t>
            </a:r>
            <a:endParaRPr lang="en-US" altLang="ko-KR" sz="4400" i="1" u="dbl" dirty="0" smtClean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기존의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핑크라이트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과 다른 점은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5962737" y="3522345"/>
            <a:ext cx="655005" cy="397213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/>
          <p:cNvSpPr/>
          <p:nvPr/>
        </p:nvSpPr>
        <p:spPr>
          <a:xfrm rot="18000000">
            <a:off x="6147408" y="3855306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다이아몬드 27"/>
          <p:cNvSpPr/>
          <p:nvPr/>
        </p:nvSpPr>
        <p:spPr>
          <a:xfrm rot="3600000" flipH="1">
            <a:off x="5782828" y="3874360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4292" y="2860625"/>
            <a:ext cx="33076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사용성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편리</a:t>
            </a:r>
            <a:endParaRPr lang="en-US" altLang="ko-KR" sz="3200" b="1" dirty="0">
              <a:solidFill>
                <a:prstClr val="black">
                  <a:lumMod val="85000"/>
                  <a:lumOff val="15000"/>
                </a:prstClr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err="1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비콘을</a:t>
            </a: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가지고 다니지 않아도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err="1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스마트폰</a:t>
            </a:r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1600" dirty="0" err="1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앱을</a:t>
            </a:r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 </a:t>
            </a: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이용해 손쉽게 </a:t>
            </a:r>
            <a:endParaRPr lang="en-US" altLang="ko-KR" sz="1600" dirty="0" smtClean="0">
              <a:solidFill>
                <a:prstClr val="white">
                  <a:lumMod val="65000"/>
                </a:prstClr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600" dirty="0" smtClean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사용이 </a:t>
            </a: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가능하다</a:t>
            </a:r>
            <a:r>
              <a:rPr lang="en-US" altLang="ko-KR" sz="1600" dirty="0">
                <a:solidFill>
                  <a:prstClr val="white">
                    <a:lumMod val="6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0954" y="1899595"/>
            <a:ext cx="1058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1</a:t>
            </a:r>
            <a:endParaRPr lang="en-US" altLang="ko-KR" sz="6000" dirty="0">
              <a:solidFill>
                <a:prstClr val="black">
                  <a:lumMod val="65000"/>
                  <a:lumOff val="35000"/>
                </a:prstClr>
              </a:solidFill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3564" y="3896608"/>
            <a:ext cx="105857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2</a:t>
            </a:r>
            <a:endParaRPr lang="en-US" altLang="ko-KR" sz="6000" dirty="0">
              <a:solidFill>
                <a:prstClr val="black">
                  <a:lumMod val="65000"/>
                  <a:lumOff val="35000"/>
                </a:prstClr>
              </a:solidFill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5546" y="3896608"/>
            <a:ext cx="105857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3</a:t>
            </a:r>
            <a:endParaRPr lang="en-US" altLang="ko-KR" sz="6000" dirty="0">
              <a:solidFill>
                <a:prstClr val="black">
                  <a:lumMod val="65000"/>
                  <a:lumOff val="35000"/>
                </a:prstClr>
              </a:solidFill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57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21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기대 효과</a:t>
            </a:r>
            <a:endParaRPr lang="en-US" altLang="ko-KR" sz="4400" b="1" i="1" u="dbl" dirty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그래서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캡스톤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디자인을 하면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80910" y="5085946"/>
            <a:ext cx="2980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비콘에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대한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비용적 손실 감소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971" y="2052679"/>
            <a:ext cx="2506643" cy="2506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17" y="2251846"/>
            <a:ext cx="2466382" cy="246638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613806" y="5085947"/>
            <a:ext cx="3112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임산부의 대중교통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이용 확대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12" y="2139621"/>
            <a:ext cx="2690833" cy="269083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20426" y="5085948"/>
            <a:ext cx="3112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sz="2800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배려석에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인식 개선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2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61311" y="2068589"/>
            <a:ext cx="1988934" cy="2399587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432543" y="2875389"/>
            <a:ext cx="49393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i="1" dirty="0" smtClean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Q&amp;A</a:t>
            </a:r>
            <a:endParaRPr lang="ko-KR" altLang="en-US" sz="4400" i="1" dirty="0" smtClean="0">
              <a:solidFill>
                <a:srgbClr val="FF6766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           </a:t>
            </a:r>
            <a:r>
              <a:rPr lang="ko-KR" altLang="en-US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감사합니다</a:t>
            </a:r>
            <a:r>
              <a:rPr lang="en-US" altLang="ko-KR" sz="1200" dirty="0" smtClean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sz="12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2088" y="558800"/>
            <a:ext cx="2471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u="dbl" dirty="0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목차</a:t>
            </a:r>
            <a:endParaRPr lang="en-US" altLang="ko-KR" sz="4400" i="1" u="dbl" dirty="0" smtClean="0">
              <a:solidFill>
                <a:srgbClr val="FF6766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909" y="1921444"/>
            <a:ext cx="7346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ko-KR" altLang="en-US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주제 선정 배경</a:t>
            </a:r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2. </a:t>
            </a:r>
            <a:r>
              <a:rPr lang="ko-KR" altLang="en-US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개발 필요성</a:t>
            </a:r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3. </a:t>
            </a:r>
            <a:r>
              <a:rPr lang="ko-KR" altLang="en-US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기술 시장 현황</a:t>
            </a:r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4. </a:t>
            </a:r>
            <a:r>
              <a:rPr lang="ko-KR" altLang="en-US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설계 및 구현</a:t>
            </a:r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2800" dirty="0" smtClean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5. </a:t>
            </a:r>
            <a:r>
              <a:rPr lang="ko-KR" altLang="en-US" sz="28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기대 효과</a:t>
            </a:r>
            <a:endParaRPr lang="ko-KR" altLang="en-US" sz="28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50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5375"/>
            <a:ext cx="6080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주제 선정 배경</a:t>
            </a:r>
            <a:endParaRPr lang="en-US" altLang="ko-KR" sz="4400" b="1" i="1" u="dbl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왜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알리미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선정했나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80410"/>
              </p:ext>
            </p:extLst>
          </p:nvPr>
        </p:nvGraphicFramePr>
        <p:xfrm>
          <a:off x="1896779" y="1778582"/>
          <a:ext cx="8554026" cy="4585636"/>
        </p:xfrm>
        <a:graphic>
          <a:graphicData uri="http://schemas.openxmlformats.org/drawingml/2006/table">
            <a:tbl>
              <a:tblPr/>
              <a:tblGrid>
                <a:gridCol w="4277013"/>
                <a:gridCol w="4277013"/>
              </a:tblGrid>
              <a:tr h="41596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버스의 임산부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배려석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이용 실태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지하철의 임산부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배려석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이용 실태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_x428988528" descr="EMB00004030a4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47" y="1814101"/>
            <a:ext cx="4083253" cy="408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28989968" descr="EMB00004030a4e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79" y="1814102"/>
            <a:ext cx="4083253" cy="408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8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5375"/>
            <a:ext cx="6080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주제 선정 배경</a:t>
            </a:r>
            <a:endParaRPr lang="en-US" altLang="ko-KR" sz="4400" b="1" i="1" u="dbl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왜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알리미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선정했나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67" y="2018413"/>
            <a:ext cx="6875955" cy="458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47" y="1327469"/>
            <a:ext cx="7210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2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29" y="1887503"/>
            <a:ext cx="6790292" cy="381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69672" y="5383876"/>
            <a:ext cx="1112808" cy="293300"/>
          </a:xfrm>
          <a:prstGeom prst="rect">
            <a:avLst/>
          </a:prstGeom>
          <a:solidFill>
            <a:srgbClr val="FA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기술 시장 현황</a:t>
            </a:r>
            <a:endParaRPr lang="en-US" altLang="ko-KR" sz="4400" i="1" u="dbl" dirty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핑크라이트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의 개발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3412" y="5060710"/>
            <a:ext cx="1041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2016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년 김해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경전철</a:t>
            </a:r>
            <a:r>
              <a:rPr lang="ko-KR" altLang="en-US" dirty="0" err="1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에서부터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2017</a:t>
            </a:r>
            <a:r>
              <a:rPr lang="ko-KR" altLang="en-US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년 부산 지하철의 </a:t>
            </a:r>
            <a:r>
              <a:rPr lang="en-US" altLang="ko-KR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</a:t>
            </a:r>
            <a:r>
              <a:rPr lang="ko-KR" altLang="en-US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호선에서까지 이용되고 있는 임산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부 알림 센서인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핑크라이트가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현재 </a:t>
            </a:r>
            <a:r>
              <a:rPr lang="ko-KR" altLang="en-US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시행되고 있다</a:t>
            </a:r>
            <a:r>
              <a:rPr lang="en-US" altLang="ko-KR" dirty="0" smtClean="0">
                <a:solidFill>
                  <a:srgbClr val="F8F8F8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7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197075" y="2294626"/>
            <a:ext cx="1263445" cy="293300"/>
          </a:xfrm>
          <a:prstGeom prst="rect">
            <a:avLst/>
          </a:prstGeom>
          <a:solidFill>
            <a:srgbClr val="FA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31266" y="2587926"/>
            <a:ext cx="2453474" cy="272160"/>
          </a:xfrm>
          <a:prstGeom prst="rect">
            <a:avLst/>
          </a:prstGeom>
          <a:solidFill>
            <a:srgbClr val="FA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1925" y="206020"/>
            <a:ext cx="608048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기술 시장 현황</a:t>
            </a:r>
            <a:endParaRPr lang="en-US" altLang="ko-KR" sz="4400" b="1" i="1" u="dbl" dirty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핑크라이트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의 </a:t>
            </a:r>
            <a:r>
              <a:rPr lang="ko-KR" altLang="en-US" sz="1600" dirty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개발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924" y="1971260"/>
            <a:ext cx="5991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만삭의 임산부는 대부분 외형을 보고 사람들이 배려해주는 반면 초기 임산부는 구별하기 어려워 핑크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라이트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라는 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just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알림 센서가 개발되었다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5285" y="4607560"/>
            <a:ext cx="5089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임산부가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비콘을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가지고 있으면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신호가 감지되어 임산부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배려석에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있는 핑크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라이트의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센서로 인해 불빛과 음성으로 안내해준다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ko-KR" altLang="en-US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보건소나 지하철 </a:t>
            </a:r>
            <a:r>
              <a:rPr lang="ko-KR" altLang="en-US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역무실에</a:t>
            </a:r>
            <a:r>
              <a:rPr lang="ko-KR" altLang="en-US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가면 산모 수첩을 이용해 </a:t>
            </a:r>
            <a:r>
              <a:rPr lang="ko-KR" altLang="en-US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비콘을</a:t>
            </a:r>
            <a:r>
              <a:rPr lang="ko-KR" altLang="en-US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발급 받을 수 있다</a:t>
            </a:r>
            <a:r>
              <a:rPr lang="en-US" altLang="ko-KR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6" y="3197795"/>
            <a:ext cx="5901798" cy="308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41" y="573140"/>
            <a:ext cx="4226784" cy="371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4860598" y="3860565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98464" y="3723619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86263" y="4039706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65372" y="4273884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54926" y="4541642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54925" y="4842434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265372" y="5091366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26243" y="3662567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54022" y="3681424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814134" y="3817918"/>
            <a:ext cx="179109" cy="188599"/>
          </a:xfrm>
          <a:prstGeom prst="ellipse">
            <a:avLst/>
          </a:prstGeom>
          <a:solidFill>
            <a:srgbClr val="EFB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35025" y="4006517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109169" y="5336581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24686" y="5486968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31788" y="5581267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545470" y="4228305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519168" y="4516048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555885" y="4786961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724579" y="5057333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903688" y="5242281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07520" y="5422526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369654" y="5525180"/>
            <a:ext cx="179109" cy="188599"/>
          </a:xfrm>
          <a:prstGeom prst="ellipse">
            <a:avLst/>
          </a:prstGeom>
          <a:solidFill>
            <a:srgbClr val="E38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9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349558" y="674120"/>
            <a:ext cx="5893377" cy="5524264"/>
            <a:chOff x="6729359" y="-855998"/>
            <a:chExt cx="7969679" cy="7454159"/>
          </a:xfrm>
        </p:grpSpPr>
        <p:sp>
          <p:nvSpPr>
            <p:cNvPr id="41" name="타원 40"/>
            <p:cNvSpPr/>
            <p:nvPr/>
          </p:nvSpPr>
          <p:spPr>
            <a:xfrm>
              <a:off x="10317549" y="2153808"/>
              <a:ext cx="4381489" cy="4371890"/>
            </a:xfrm>
            <a:prstGeom prst="ellipse">
              <a:avLst/>
            </a:prstGeom>
            <a:solidFill>
              <a:srgbClr val="FF676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6729359" y="2226271"/>
              <a:ext cx="4381489" cy="4371890"/>
            </a:xfrm>
            <a:prstGeom prst="ellipse">
              <a:avLst/>
            </a:prstGeom>
            <a:solidFill>
              <a:srgbClr val="FF676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8523457" y="-855998"/>
              <a:ext cx="4381487" cy="4371889"/>
            </a:xfrm>
            <a:prstGeom prst="ellipse">
              <a:avLst/>
            </a:prstGeom>
            <a:solidFill>
              <a:schemeClr val="bg1">
                <a:alpha val="51000"/>
              </a:schemeClr>
            </a:solidFill>
            <a:ln>
              <a:solidFill>
                <a:srgbClr val="F48E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200" b="1" dirty="0">
                <a:solidFill>
                  <a:srgbClr val="FF6766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005696" y="1139957"/>
            <a:ext cx="2581101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97154" y="4085030"/>
            <a:ext cx="252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초기 임산부들이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마음편히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임산부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배려석을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이용하지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못하고 있다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89559" y="3900365"/>
            <a:ext cx="2569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임산부일 때 사용한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비콘을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반납하는 사람이 적으며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또 </a:t>
            </a:r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비콘을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발급받아야 하는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수고를 덜 수 있다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1925" y="197625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개발 필요성</a:t>
            </a:r>
            <a:endParaRPr lang="en-US" altLang="ko-KR" sz="4400" i="1" u="dbl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우리는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임산부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배려석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알리미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＇</a:t>
            </a:r>
            <a:r>
              <a:rPr lang="ko-KR" altLang="en-US" sz="1600" dirty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가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필요하다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!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87127" y="1712606"/>
            <a:ext cx="3218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ko-KR" sz="1600" dirty="0" err="1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비콘보다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r>
              <a:rPr lang="en-US" altLang="ko-KR" sz="1600" dirty="0" err="1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비용이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r>
              <a:rPr lang="en-US" altLang="ko-KR" sz="1600" dirty="0" err="1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적게드는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a시월구일2" charset="0"/>
              <a:ea typeface="a시월구일2" charset="0"/>
            </a:endParaRPr>
          </a:p>
          <a:p>
            <a:pPr algn="ctr" eaLnBrk="0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라즈베리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r>
              <a:rPr lang="en-US" altLang="ko-KR" sz="1600" dirty="0" err="1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파이를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r>
              <a:rPr lang="en-US" altLang="ko-KR" sz="1600" dirty="0" err="1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이용해서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a시월구일2" charset="0"/>
              <a:ea typeface="a시월구일2" charset="0"/>
            </a:endParaRPr>
          </a:p>
          <a:p>
            <a:pPr algn="ctr" eaLnBrk="0">
              <a:lnSpc>
                <a:spcPct val="150000"/>
              </a:lnSpc>
            </a:pPr>
            <a:r>
              <a:rPr lang="en-US" altLang="ko-KR" sz="1600" dirty="0" err="1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센서를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</a:t>
            </a:r>
            <a:r>
              <a:rPr lang="en-US" altLang="ko-KR" sz="1600" dirty="0" err="1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작동시킬</a:t>
            </a:r>
            <a:r>
              <a:rPr lang="en-US" altLang="ko-KR" sz="1600" dirty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 수 </a:t>
            </a:r>
            <a:r>
              <a:rPr lang="en-US" altLang="ko-KR" sz="1600" dirty="0" err="1" smtClean="0">
                <a:solidFill>
                  <a:srgbClr val="E7E6E6">
                    <a:lumMod val="50000"/>
                  </a:srgbClr>
                </a:solidFill>
                <a:latin typeface="a시월구일2" charset="0"/>
                <a:ea typeface="a시월구일2" charset="0"/>
              </a:rPr>
              <a:t>있다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a시월구일2" charset="0"/>
              <a:ea typeface="a시월구일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471989" y="4128940"/>
            <a:ext cx="2559648" cy="481936"/>
          </a:xfrm>
          <a:prstGeom prst="rect">
            <a:avLst/>
          </a:prstGeom>
          <a:solidFill>
            <a:srgbClr val="FA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설계 및 구현</a:t>
            </a:r>
            <a:endParaRPr lang="en-US" altLang="ko-KR" sz="4400" i="1" u="dbl" dirty="0" smtClean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란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6970" l="2326" r="95349">
                        <a14:foregroundMark x1="42636" y1="77273" x2="42636" y2="77273"/>
                        <a14:foregroundMark x1="75194" y1="84091" x2="75194" y2="84091"/>
                        <a14:foregroundMark x1="65891" y1="81061" x2="65891" y2="81061"/>
                        <a14:foregroundMark x1="59690" y1="81061" x2="59690" y2="81061"/>
                        <a14:foregroundMark x1="51163" y1="82576" x2="51163" y2="82576"/>
                        <a14:foregroundMark x1="34109" y1="81061" x2="34109" y2="81061"/>
                        <a14:foregroundMark x1="27907" y1="81061" x2="27907" y2="81061"/>
                        <a14:foregroundMark x1="23256" y1="81061" x2="23256" y2="81061"/>
                        <a14:foregroundMark x1="10853" y1="81061" x2="10853" y2="81061"/>
                        <a14:foregroundMark x1="79070" y1="78788" x2="79070" y2="78788"/>
                        <a14:foregroundMark x1="69767" y1="81061" x2="69767" y2="81061"/>
                        <a14:foregroundMark x1="86047" y1="76515" x2="86047" y2="76515"/>
                        <a14:foregroundMark x1="86822" y1="83333" x2="86822" y2="83333"/>
                        <a14:backgroundMark x1="13178" y1="78788" x2="13178" y2="78788"/>
                        <a14:backgroundMark x1="68992" y1="82576" x2="68992" y2="82576"/>
                        <a14:backgroundMark x1="76744" y1="84848" x2="76744" y2="84848"/>
                        <a14:backgroundMark x1="81395" y1="79545" x2="81395" y2="79545"/>
                        <a14:backgroundMark x1="86822" y1="75000" x2="86822" y2="75000"/>
                        <a14:backgroundMark x1="85271" y1="76515" x2="85271" y2="76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40" y="206020"/>
            <a:ext cx="1547960" cy="158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1559" y="4046439"/>
            <a:ext cx="5934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i="1" dirty="0" err="1" smtClean="0">
                <a:solidFill>
                  <a:srgbClr val="595959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라즈베리파이</a:t>
            </a:r>
            <a:endParaRPr lang="en-US" altLang="ko-KR" sz="3200" i="1" dirty="0" smtClean="0">
              <a:solidFill>
                <a:srgbClr val="595959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600" dirty="0" smtClean="0">
              <a:latin typeface="+mj-lt"/>
            </a:endParaRPr>
          </a:p>
          <a:p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기초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컴퓨터 과학 교육용 프로젝트의 목적으로 개발한 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신용카드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크기의 초소형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초저가 </a:t>
            </a:r>
            <a:r>
              <a:rPr lang="en-US" altLang="ko-KR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PC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</a:t>
            </a:r>
            <a:r>
              <a:rPr lang="en-US" altLang="ko-KR" sz="1600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LinuxOS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를 기반으로 하고 세부적인 설정을 제공함으로써 초보 프로그래머에 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맞춤형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환경을 제공한다</a:t>
            </a:r>
            <a:r>
              <a:rPr lang="en-US" altLang="ko-KR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8" b="89969" l="6250" r="94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7" r="6103" b="25025"/>
          <a:stretch/>
        </p:blipFill>
        <p:spPr bwMode="auto">
          <a:xfrm>
            <a:off x="914400" y="2858578"/>
            <a:ext cx="4487159" cy="27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0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i="1" u="dbl" dirty="0" smtClean="0">
                <a:solidFill>
                  <a:prstClr val="black">
                    <a:lumMod val="65000"/>
                    <a:lumOff val="35000"/>
                  </a:prstClr>
                </a:solidFill>
                <a:uFill>
                  <a:solidFill>
                    <a:srgbClr val="FF6766"/>
                  </a:solidFill>
                </a:uFill>
                <a:latin typeface="a시월구일2" panose="02020600000000000000" pitchFamily="18" charset="-127"/>
                <a:ea typeface="a시월구일2" panose="02020600000000000000" pitchFamily="18" charset="-127"/>
              </a:rPr>
              <a:t> 설계 및 구현</a:t>
            </a:r>
            <a:endParaRPr lang="en-US" altLang="ko-KR" sz="4400" i="1" u="dbl" dirty="0" smtClean="0">
              <a:solidFill>
                <a:prstClr val="black">
                  <a:lumMod val="65000"/>
                  <a:lumOff val="35000"/>
                </a:prstClr>
              </a:solidFill>
              <a:uFill>
                <a:solidFill>
                  <a:srgbClr val="FF6766"/>
                </a:solidFill>
              </a:u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 </a:t>
            </a:r>
            <a:r>
              <a:rPr lang="ko-KR" altLang="en-US" sz="1600" dirty="0" err="1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란 </a:t>
            </a:r>
            <a:r>
              <a:rPr lang="en-US" altLang="ko-KR" sz="1600" dirty="0" smtClean="0">
                <a:solidFill>
                  <a:srgbClr val="FF6766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1600" dirty="0">
              <a:solidFill>
                <a:srgbClr val="FF6766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6970" l="2326" r="95349">
                        <a14:foregroundMark x1="42636" y1="77273" x2="42636" y2="77273"/>
                        <a14:foregroundMark x1="75194" y1="84091" x2="75194" y2="84091"/>
                        <a14:foregroundMark x1="65891" y1="81061" x2="65891" y2="81061"/>
                        <a14:foregroundMark x1="59690" y1="81061" x2="59690" y2="81061"/>
                        <a14:foregroundMark x1="51163" y1="82576" x2="51163" y2="82576"/>
                        <a14:foregroundMark x1="34109" y1="81061" x2="34109" y2="81061"/>
                        <a14:foregroundMark x1="27907" y1="81061" x2="27907" y2="81061"/>
                        <a14:foregroundMark x1="23256" y1="81061" x2="23256" y2="81061"/>
                        <a14:foregroundMark x1="10853" y1="81061" x2="10853" y2="81061"/>
                        <a14:foregroundMark x1="79070" y1="78788" x2="79070" y2="78788"/>
                        <a14:foregroundMark x1="69767" y1="81061" x2="69767" y2="81061"/>
                        <a14:foregroundMark x1="86047" y1="76515" x2="86047" y2="76515"/>
                        <a14:foregroundMark x1="86822" y1="83333" x2="86822" y2="83333"/>
                        <a14:backgroundMark x1="13178" y1="78788" x2="13178" y2="78788"/>
                        <a14:backgroundMark x1="68992" y1="82576" x2="68992" y2="82576"/>
                        <a14:backgroundMark x1="76744" y1="84848" x2="76744" y2="84848"/>
                        <a14:backgroundMark x1="81395" y1="79545" x2="81395" y2="79545"/>
                        <a14:backgroundMark x1="86822" y1="75000" x2="86822" y2="75000"/>
                        <a14:backgroundMark x1="85271" y1="76515" x2="85271" y2="76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40" y="206020"/>
            <a:ext cx="1547960" cy="158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1559" y="3553996"/>
            <a:ext cx="60048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라즈베리파이와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앱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간의 </a:t>
            </a:r>
            <a:r>
              <a:rPr lang="en-US" altLang="ko-KR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Bluetooth 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통신을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이용하기 위해 </a:t>
            </a:r>
            <a:endParaRPr lang="en-US" altLang="ko-KR" sz="1600" dirty="0" smtClean="0">
              <a:solidFill>
                <a:srgbClr val="595959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600" dirty="0" err="1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리눅스를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사용한다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라즈베리를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비콘화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하는 것이다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rgbClr val="595959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페어링을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해주는 각 명령어를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리눅스의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터미널로 실행하여 실제로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라즈베리와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블루투스가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페어링이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가능하도록 한다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rgbClr val="595959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Bluez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라이브러리를 설치하여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블루투스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데이터 확인을 가능하게 하고 방송 주기를 설정하여 </a:t>
            </a:r>
            <a:r>
              <a:rPr lang="ko-KR" altLang="en-US" sz="1600" dirty="0" err="1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블루투스의</a:t>
            </a:r>
            <a:r>
              <a:rPr lang="ko-KR" altLang="en-US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범위도 정할 </a:t>
            </a:r>
            <a:r>
              <a:rPr lang="ko-KR" altLang="en-US" sz="1600" dirty="0" smtClean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수 있다</a:t>
            </a:r>
            <a:r>
              <a:rPr lang="en-US" altLang="ko-KR" sz="1600" dirty="0">
                <a:solidFill>
                  <a:srgbClr val="595959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8" b="89969" l="6250" r="94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7" r="6103" b="25025"/>
          <a:stretch/>
        </p:blipFill>
        <p:spPr bwMode="auto">
          <a:xfrm>
            <a:off x="914400" y="2858578"/>
            <a:ext cx="4487159" cy="27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89867" l="9856" r="89904">
                        <a14:foregroundMark x1="50481" y1="30133" x2="50481" y2="30133"/>
                        <a14:foregroundMark x1="60337" y1="32000" x2="60337" y2="32000"/>
                        <a14:foregroundMark x1="53606" y1="38667" x2="53606" y2="38667"/>
                        <a14:foregroundMark x1="40385" y1="38667" x2="40385" y2="38667"/>
                        <a14:foregroundMark x1="50481" y1="22667" x2="50481" y2="22667"/>
                        <a14:foregroundMark x1="54808" y1="26667" x2="54808" y2="26667"/>
                        <a14:foregroundMark x1="58413" y1="42133" x2="58413" y2="42133"/>
                        <a14:foregroundMark x1="49279" y1="43467" x2="49279" y2="43467"/>
                        <a14:foregroundMark x1="37260" y1="33333" x2="37260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20" y="241174"/>
            <a:ext cx="1560854" cy="140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7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404</Words>
  <Application>Microsoft Office PowerPoint</Application>
  <PresentationFormat>사용자 지정</PresentationFormat>
  <Paragraphs>85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Arial</vt:lpstr>
      <vt:lpstr>맑은 고딕</vt:lpstr>
      <vt:lpstr>a시월구일1</vt:lpstr>
      <vt:lpstr>a시월구일2</vt:lpstr>
      <vt:lpstr>Aharoni</vt:lpstr>
      <vt:lpstr>한컴바탕</vt:lpstr>
      <vt:lpstr>a시월구일4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백소현</cp:lastModifiedBy>
  <cp:revision>253</cp:revision>
  <dcterms:created xsi:type="dcterms:W3CDTF">2018-08-02T07:05:36Z</dcterms:created>
  <dcterms:modified xsi:type="dcterms:W3CDTF">2018-12-04T15:40:49Z</dcterms:modified>
</cp:coreProperties>
</file>